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7" r:id="rId2"/>
    <p:sldId id="283" r:id="rId3"/>
    <p:sldId id="284" r:id="rId4"/>
    <p:sldId id="268" r:id="rId5"/>
    <p:sldId id="271" r:id="rId6"/>
    <p:sldId id="256" r:id="rId7"/>
    <p:sldId id="272" r:id="rId8"/>
    <p:sldId id="273" r:id="rId9"/>
    <p:sldId id="274" r:id="rId10"/>
    <p:sldId id="275" r:id="rId11"/>
    <p:sldId id="276" r:id="rId12"/>
    <p:sldId id="260" r:id="rId13"/>
    <p:sldId id="261" r:id="rId14"/>
    <p:sldId id="259" r:id="rId15"/>
    <p:sldId id="263" r:id="rId16"/>
    <p:sldId id="287" r:id="rId17"/>
    <p:sldId id="288" r:id="rId18"/>
    <p:sldId id="278" r:id="rId19"/>
    <p:sldId id="279" r:id="rId20"/>
    <p:sldId id="280" r:id="rId21"/>
  </p:sldIdLst>
  <p:sldSz cx="9144000" cy="6858000" type="screen4x3"/>
  <p:notesSz cx="6858000" cy="9144000"/>
  <p:custDataLst>
    <p:tags r:id="rId23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6" autoAdjust="0"/>
    <p:restoredTop sz="86408" autoAdjust="0"/>
  </p:normalViewPr>
  <p:slideViewPr>
    <p:cSldViewPr>
      <p:cViewPr varScale="1">
        <p:scale>
          <a:sx n="68" d="100"/>
          <a:sy n="68" d="100"/>
        </p:scale>
        <p:origin x="-9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BD4A2-0202-4F0C-BCE6-FB75E9BAF6B2}" type="datetimeFigureOut">
              <a:rPr lang="en-US" smtClean="0"/>
              <a:pPr/>
              <a:t>3/3/2010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292D2-0913-4A44-BB8D-4B64F278E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Creating and Instructing with Tactile Graphics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2/10/05</a:t>
            </a:r>
          </a:p>
        </p:txBody>
      </p:sp>
      <p:sp>
        <p:nvSpPr>
          <p:cNvPr id="1198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AFB: Lucia Hasty and Ike Presley</a:t>
            </a:r>
          </a:p>
        </p:txBody>
      </p:sp>
      <p:sp>
        <p:nvSpPr>
          <p:cNvPr id="1198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9D44FF-6EBC-4C42-A604-C990FD97B287}" type="slidenum">
              <a:rPr lang="en-US"/>
              <a:pPr/>
              <a:t>16</a:t>
            </a:fld>
            <a:endParaRPr lang="en-US"/>
          </a:p>
        </p:txBody>
      </p:sp>
      <p:sp>
        <p:nvSpPr>
          <p:cNvPr id="1198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Creating and Instructing with Tactile Graphics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2/10/05</a:t>
            </a:r>
          </a:p>
        </p:txBody>
      </p:sp>
      <p:sp>
        <p:nvSpPr>
          <p:cNvPr id="1208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AFB: Lucia Hasty and Ike Presley</a:t>
            </a:r>
          </a:p>
        </p:txBody>
      </p:sp>
      <p:sp>
        <p:nvSpPr>
          <p:cNvPr id="1208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953587-C06A-4D85-B576-3EF4F7E8456F}" type="slidenum">
              <a:rPr lang="en-US"/>
              <a:pPr/>
              <a:t>17</a:t>
            </a:fld>
            <a:endParaRPr lang="en-US"/>
          </a:p>
        </p:txBody>
      </p:sp>
      <p:sp>
        <p:nvSpPr>
          <p:cNvPr id="1208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04879-C453-45AA-A5A3-8B3295A8D8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B9FFE-F42A-4B64-AB82-90416040E7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8CCCA-C16F-44BC-B3B4-B04E58B36C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7FF11-FEC0-422B-B81F-E45364B318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A5EA1-B6FD-4250-8B39-82A418EC1C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05C68-2E5D-4E34-8A02-6895A580F1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ECED0-6FC5-46CE-9453-6604E5C5E7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FE36C-7957-478B-B7BE-E8D127A112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43E1-F81A-4ACF-8B00-116B661091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A28AD-29AE-4519-A4FC-A83A127955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325C6-064B-4C0D-959F-8F66071E01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6659311-B178-45C8-8DA2-E93254AD45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7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2285992"/>
            <a:ext cx="7772400" cy="287814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7300" dirty="0" err="1" smtClean="0">
                <a:solidFill>
                  <a:schemeClr val="bg1"/>
                </a:solidFill>
              </a:rPr>
              <a:t>Graphicacy</a:t>
            </a:r>
            <a:r>
              <a:rPr lang="en-GB" dirty="0" smtClean="0">
                <a:solidFill>
                  <a:schemeClr val="bg1"/>
                </a:solidFill>
              </a:rPr>
              <a:t>: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sz="6700" dirty="0" smtClean="0">
                <a:solidFill>
                  <a:schemeClr val="bg1"/>
                </a:solidFill>
                <a:effectLst/>
              </a:rPr>
              <a:t>Communicating</a:t>
            </a:r>
            <a:r>
              <a:rPr lang="en-GB" sz="6700" dirty="0" smtClean="0">
                <a:solidFill>
                  <a:schemeClr val="bg1"/>
                </a:solidFill>
              </a:rPr>
              <a:t> </a:t>
            </a:r>
            <a:r>
              <a:rPr lang="en-GB" sz="6700" dirty="0" smtClean="0">
                <a:solidFill>
                  <a:schemeClr val="bg1"/>
                </a:solidFill>
                <a:effectLst/>
              </a:rPr>
              <a:t>Through</a:t>
            </a:r>
            <a:r>
              <a:rPr lang="en-GB" sz="6700" dirty="0" smtClean="0">
                <a:solidFill>
                  <a:schemeClr val="bg1"/>
                </a:solidFill>
              </a:rPr>
              <a:t> </a:t>
            </a:r>
            <a:r>
              <a:rPr lang="en-GB" sz="6700" dirty="0" smtClean="0">
                <a:solidFill>
                  <a:schemeClr val="bg1"/>
                </a:solidFill>
                <a:effectLst/>
              </a:rPr>
              <a:t>Reading and Writing Graphics</a:t>
            </a:r>
            <a:endParaRPr lang="en-GB" sz="670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New concepts: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>
                <a:latin typeface="+mj-lt"/>
              </a:rPr>
              <a:t>hidden, has memory that object was there</a:t>
            </a:r>
          </a:p>
          <a:p>
            <a:r>
              <a:rPr lang="en-GB" sz="3200" dirty="0" smtClean="0">
                <a:latin typeface="+mj-lt"/>
              </a:rPr>
              <a:t>basic cause and effect</a:t>
            </a:r>
          </a:p>
          <a:p>
            <a:r>
              <a:rPr lang="en-GB" sz="3200" dirty="0" smtClean="0">
                <a:latin typeface="+mj-lt"/>
              </a:rPr>
              <a:t>name of familiar objects</a:t>
            </a:r>
          </a:p>
          <a:p>
            <a:r>
              <a:rPr lang="en-GB" sz="3200" dirty="0" smtClean="0">
                <a:latin typeface="+mj-lt"/>
              </a:rPr>
              <a:t>same and different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GB" smtClean="0"/>
              <a:t>Behaviors and Activities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>
                <a:latin typeface="+mj-lt"/>
              </a:rPr>
              <a:t>enjoys matching activities</a:t>
            </a:r>
          </a:p>
          <a:p>
            <a:r>
              <a:rPr lang="en-GB" sz="3200" dirty="0" smtClean="0">
                <a:latin typeface="+mj-lt"/>
              </a:rPr>
              <a:t>begins to name things</a:t>
            </a:r>
          </a:p>
          <a:p>
            <a:r>
              <a:rPr lang="en-GB" sz="3200" dirty="0" smtClean="0">
                <a:latin typeface="+mj-lt"/>
              </a:rPr>
              <a:t>loves to be read to</a:t>
            </a:r>
          </a:p>
          <a:p>
            <a:r>
              <a:rPr lang="en-GB" sz="3200" dirty="0" smtClean="0">
                <a:latin typeface="+mj-lt"/>
              </a:rPr>
              <a:t>begins to pretend</a:t>
            </a:r>
          </a:p>
          <a:p>
            <a:r>
              <a:rPr lang="en-GB" sz="3200" dirty="0" smtClean="0">
                <a:latin typeface="+mj-lt"/>
              </a:rPr>
              <a:t>expressive language development</a:t>
            </a:r>
          </a:p>
          <a:p>
            <a:r>
              <a:rPr lang="en-GB" sz="3200" dirty="0" smtClean="0">
                <a:latin typeface="+mj-lt"/>
              </a:rPr>
              <a:t>enjoys manipulating objects with purpose (pushes block around and pretends it is a boat)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/>
              <a:t/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4000"/>
              <a:t>Tactual perceptual skills </a:t>
            </a:r>
            <a:br>
              <a:rPr lang="en-US" sz="4000"/>
            </a:br>
            <a:endParaRPr lang="en-US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9138"/>
            <a:ext cx="8229600" cy="2881312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tracking</a:t>
            </a:r>
          </a:p>
          <a:p>
            <a:r>
              <a:rPr lang="en-US" sz="3200" dirty="0" smtClean="0">
                <a:latin typeface="+mj-lt"/>
              </a:rPr>
              <a:t>discrimination among similar symbols</a:t>
            </a:r>
          </a:p>
          <a:p>
            <a:r>
              <a:rPr lang="en-US" sz="3200" dirty="0" smtClean="0">
                <a:latin typeface="+mj-lt"/>
              </a:rPr>
              <a:t>comparison</a:t>
            </a:r>
            <a:br>
              <a:rPr lang="en-US" sz="3200" dirty="0" smtClean="0">
                <a:latin typeface="+mj-lt"/>
              </a:rPr>
            </a:br>
            <a:endParaRPr lang="en-GB" sz="32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21463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/>
              <a:t/>
            </a:r>
            <a:br>
              <a:rPr lang="en-US" sz="4000"/>
            </a:br>
            <a:r>
              <a:rPr lang="en-US" sz="4000"/>
              <a:t>Awareness of different views </a:t>
            </a:r>
            <a:br>
              <a:rPr lang="en-US" sz="4000"/>
            </a:br>
            <a:r>
              <a:rPr lang="en-US" sz="4000"/>
              <a:t>of an object</a:t>
            </a:r>
            <a:br>
              <a:rPr lang="en-US" sz="4000"/>
            </a:br>
            <a:endParaRPr lang="en-US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420938"/>
            <a:ext cx="8229600" cy="3273425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aerial (bird's eye) </a:t>
            </a:r>
          </a:p>
          <a:p>
            <a:r>
              <a:rPr lang="en-US" sz="3200" dirty="0" smtClean="0">
                <a:latin typeface="+mj-lt"/>
              </a:rPr>
              <a:t>cross section</a:t>
            </a:r>
          </a:p>
          <a:p>
            <a:r>
              <a:rPr lang="en-US" sz="3200" dirty="0" smtClean="0">
                <a:latin typeface="+mj-lt"/>
              </a:rPr>
              <a:t>frontal view</a:t>
            </a:r>
          </a:p>
          <a:p>
            <a:r>
              <a:rPr lang="en-US" sz="3200" dirty="0" smtClean="0">
                <a:latin typeface="+mj-lt"/>
              </a:rPr>
              <a:t>3-D view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Position in space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 smtClean="0">
                <a:latin typeface="+mj-lt"/>
              </a:rPr>
              <a:t>overlapping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+mj-lt"/>
              </a:rPr>
              <a:t>crossing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+mj-lt"/>
              </a:rPr>
              <a:t>intersecting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+mj-lt"/>
              </a:rPr>
              <a:t>perpendicular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+mj-lt"/>
              </a:rPr>
              <a:t>parallel</a:t>
            </a:r>
          </a:p>
          <a:p>
            <a:pPr>
              <a:lnSpc>
                <a:spcPct val="90000"/>
              </a:lnSpc>
            </a:pPr>
            <a:r>
              <a:rPr lang="en-US" sz="3200" u="sng" dirty="0" smtClean="0">
                <a:latin typeface="+mj-lt"/>
              </a:rPr>
              <a:t>p</a:t>
            </a:r>
            <a:r>
              <a:rPr lang="en-US" sz="3200" dirty="0" smtClean="0">
                <a:latin typeface="+mj-lt"/>
              </a:rPr>
              <a:t>erspective and distance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+mj-lt"/>
              </a:rPr>
              <a:t>imaginary lines used in 3-D drawing</a:t>
            </a:r>
            <a:br>
              <a:rPr lang="en-US" sz="3200" dirty="0" smtClean="0">
                <a:latin typeface="+mj-lt"/>
              </a:rPr>
            </a:br>
            <a:endParaRPr lang="en-GB" sz="3200" dirty="0" smtClean="0">
              <a:latin typeface="+mj-lt"/>
            </a:endParaRP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endParaRPr lang="en-GB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/>
              <a:t/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4000"/>
              <a:t>A system for scanning the graphic</a:t>
            </a:r>
            <a:br>
              <a:rPr lang="en-US" sz="4000"/>
            </a:br>
            <a:endParaRPr lang="en-US" sz="40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2060575"/>
            <a:ext cx="8229600" cy="4525963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strategy for exploring the graphic</a:t>
            </a:r>
          </a:p>
          <a:p>
            <a:r>
              <a:rPr lang="en-US" sz="3200" dirty="0" smtClean="0">
                <a:latin typeface="+mj-lt"/>
              </a:rPr>
              <a:t>systematic searching</a:t>
            </a:r>
          </a:p>
          <a:p>
            <a:r>
              <a:rPr lang="en-US" sz="3200" dirty="0" smtClean="0">
                <a:latin typeface="+mj-lt"/>
              </a:rPr>
              <a:t> consistent pattern for exploring</a:t>
            </a:r>
          </a:p>
          <a:p>
            <a:r>
              <a:rPr lang="en-US" sz="3200" dirty="0" smtClean="0">
                <a:latin typeface="+mj-lt"/>
              </a:rPr>
              <a:t> reference point</a:t>
            </a:r>
          </a:p>
          <a:p>
            <a:pPr lvl="1"/>
            <a:r>
              <a:rPr lang="en-GB" sz="3200" dirty="0" smtClean="0">
                <a:latin typeface="+mj-lt"/>
              </a:rPr>
              <a:t>to determine progress in exploring</a:t>
            </a:r>
          </a:p>
          <a:p>
            <a:pPr lvl="1"/>
            <a:r>
              <a:rPr lang="en-GB" sz="3200" dirty="0" smtClean="0">
                <a:latin typeface="+mj-lt"/>
              </a:rPr>
              <a:t>verification of details listed in key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Lucia Hasty 1/2010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33F8C-9FDB-49AF-8769-FFD41AD5E44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389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555570" y="1566837"/>
            <a:ext cx="6121400" cy="26638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5400" i="1" dirty="0" smtClean="0"/>
              <a:t>        HOW </a:t>
            </a:r>
            <a:br>
              <a:rPr lang="en-US" sz="5400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              </a:t>
            </a:r>
            <a:r>
              <a:rPr lang="en-US" sz="4000" i="1" dirty="0" smtClean="0"/>
              <a:t>DO THEY DO IT?</a:t>
            </a:r>
          </a:p>
        </p:txBody>
      </p:sp>
      <p:sp>
        <p:nvSpPr>
          <p:cNvPr id="63494" name="Text Box 4"/>
          <p:cNvSpPr txBox="1">
            <a:spLocks noChangeArrowheads="1"/>
          </p:cNvSpPr>
          <p:nvPr/>
        </p:nvSpPr>
        <p:spPr bwMode="auto">
          <a:xfrm rot="2189880">
            <a:off x="6838950" y="2473325"/>
            <a:ext cx="1836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/>
              <a:t>?????</a:t>
            </a:r>
          </a:p>
        </p:txBody>
      </p:sp>
      <p:sp>
        <p:nvSpPr>
          <p:cNvPr id="63495" name="Text Box 5"/>
          <p:cNvSpPr txBox="1">
            <a:spLocks noChangeArrowheads="1"/>
          </p:cNvSpPr>
          <p:nvPr/>
        </p:nvSpPr>
        <p:spPr bwMode="auto">
          <a:xfrm rot="-997927">
            <a:off x="1042988" y="2241550"/>
            <a:ext cx="18367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/>
              <a:t>?????</a:t>
            </a:r>
          </a:p>
        </p:txBody>
      </p:sp>
      <p:sp>
        <p:nvSpPr>
          <p:cNvPr id="63496" name="Text Box 6"/>
          <p:cNvSpPr txBox="1">
            <a:spLocks noChangeArrowheads="1"/>
          </p:cNvSpPr>
          <p:nvPr/>
        </p:nvSpPr>
        <p:spPr bwMode="auto">
          <a:xfrm rot="-997927">
            <a:off x="1368425" y="5300663"/>
            <a:ext cx="1836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/>
              <a:t>?????</a:t>
            </a:r>
          </a:p>
        </p:txBody>
      </p:sp>
      <p:sp>
        <p:nvSpPr>
          <p:cNvPr id="63497" name="Text Box 7"/>
          <p:cNvSpPr txBox="1">
            <a:spLocks noChangeArrowheads="1"/>
          </p:cNvSpPr>
          <p:nvPr/>
        </p:nvSpPr>
        <p:spPr bwMode="auto">
          <a:xfrm rot="1911214">
            <a:off x="6624638" y="5229225"/>
            <a:ext cx="18367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/>
              <a:t>?????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Lucia Hasty 1/2010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C608B-E297-47BF-A95E-9843D06C225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990000"/>
                </a:solidFill>
                <a:latin typeface="Comic Sans MS" pitchFamily="66" charset="0"/>
              </a:rPr>
              <a:t>How many fingers?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Reading braille text is usually done primarily with one finger of one hand, with the other fingers providing support.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Effective graphic reading requires both hands and all fingers.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Developing a consistent system of exploring a graphic is essential. 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00063"/>
            <a:ext cx="7859712" cy="13414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buFontTx/>
              <a:buChar char="•"/>
              <a:defRPr/>
            </a:pP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900" dirty="0" smtClean="0"/>
              <a:t>Recognizing the graphic's separate components</a:t>
            </a:r>
            <a:endParaRPr lang="en-US" sz="4900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332038"/>
            <a:ext cx="8229600" cy="452596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800" dirty="0" smtClean="0">
                <a:latin typeface="+mj-lt"/>
              </a:rPr>
              <a:t>	</a:t>
            </a:r>
            <a:r>
              <a:rPr lang="en-US" sz="3600" dirty="0" smtClean="0">
                <a:latin typeface="+mj-lt"/>
              </a:rPr>
              <a:t>body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key and legends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labels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headings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other  written information</a:t>
            </a:r>
            <a:br>
              <a:rPr lang="en-US" sz="3600" dirty="0" smtClean="0">
                <a:latin typeface="+mj-lt"/>
              </a:rPr>
            </a:br>
            <a:r>
              <a:rPr lang="en-US" sz="3600" dirty="0" smtClean="0">
                <a:latin typeface="+mj-lt"/>
              </a:rPr>
              <a:t>interpretation of areas, lines and point symbols </a:t>
            </a:r>
            <a:br>
              <a:rPr lang="en-US" sz="3600" dirty="0" smtClean="0">
                <a:latin typeface="+mj-lt"/>
              </a:rPr>
            </a:br>
            <a:endParaRPr lang="en-US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Resources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u="sng" dirty="0" smtClean="0"/>
              <a:t>American Printing House for the Blind</a:t>
            </a:r>
          </a:p>
          <a:p>
            <a:pPr>
              <a:buFontTx/>
              <a:buNone/>
            </a:pPr>
            <a:r>
              <a:rPr lang="en-GB" dirty="0" smtClean="0"/>
              <a:t>Tactile Treasures</a:t>
            </a:r>
          </a:p>
          <a:p>
            <a:pPr>
              <a:buFontTx/>
              <a:buNone/>
            </a:pPr>
            <a:r>
              <a:rPr lang="en-GB" dirty="0" smtClean="0"/>
              <a:t>Teaching Touch</a:t>
            </a:r>
          </a:p>
          <a:p>
            <a:pPr>
              <a:buFontTx/>
              <a:buNone/>
            </a:pPr>
            <a:r>
              <a:rPr lang="en-GB" dirty="0" smtClean="0"/>
              <a:t>On the Way to Literacy Series</a:t>
            </a:r>
          </a:p>
          <a:p>
            <a:pPr>
              <a:buFontTx/>
              <a:buNone/>
            </a:pPr>
            <a:r>
              <a:rPr lang="en-GB" dirty="0" smtClean="0"/>
              <a:t>Moving Ahead Series</a:t>
            </a:r>
          </a:p>
          <a:p>
            <a:pPr>
              <a:buFontTx/>
              <a:buNone/>
            </a:pPr>
            <a:r>
              <a:rPr lang="en-GB" dirty="0" smtClean="0"/>
              <a:t>Setting the Stage for Understanding</a:t>
            </a:r>
          </a:p>
          <a:p>
            <a:pPr>
              <a:buFontTx/>
              <a:buNone/>
            </a:pPr>
            <a:endParaRPr lang="en-GB" dirty="0" smtClean="0"/>
          </a:p>
          <a:p>
            <a:pPr>
              <a:buFontTx/>
              <a:buNone/>
            </a:pPr>
            <a:endParaRPr lang="en-GB" dirty="0" smtClean="0"/>
          </a:p>
          <a:p>
            <a:pPr>
              <a:buFontTx/>
              <a:buNone/>
            </a:pPr>
            <a:endParaRPr lang="en-GB" dirty="0" smtClean="0"/>
          </a:p>
          <a:p>
            <a:pPr>
              <a:buFontTx/>
              <a:buNone/>
            </a:pPr>
            <a:endParaRPr lang="en-GB" dirty="0" smtClean="0"/>
          </a:p>
          <a:p>
            <a:pPr>
              <a:buFontTx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Virginia AER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latin typeface="+mj-lt"/>
              </a:rPr>
              <a:t>Presented by</a:t>
            </a:r>
          </a:p>
          <a:p>
            <a:pPr algn="ctr">
              <a:buNone/>
            </a:pPr>
            <a:r>
              <a:rPr lang="en-US" sz="2800" b="1" dirty="0" smtClean="0">
                <a:latin typeface="+mj-lt"/>
              </a:rPr>
              <a:t>Lucia Hasty, MA</a:t>
            </a:r>
          </a:p>
          <a:p>
            <a:pPr algn="ctr">
              <a:buNone/>
            </a:pPr>
            <a:r>
              <a:rPr lang="en-US" b="1" dirty="0" smtClean="0">
                <a:latin typeface="+mj-lt"/>
              </a:rPr>
              <a:t>Braille Authority of North America</a:t>
            </a:r>
          </a:p>
          <a:p>
            <a:pPr algn="ctr">
              <a:buNone/>
            </a:pPr>
            <a:r>
              <a:rPr lang="en-US" b="1" dirty="0" smtClean="0">
                <a:latin typeface="+mj-lt"/>
              </a:rPr>
              <a:t>Tactile Graphics Committee Chair</a:t>
            </a:r>
          </a:p>
          <a:p>
            <a:pPr algn="ctr">
              <a:buNone/>
            </a:pPr>
            <a:r>
              <a:rPr lang="en-US" b="1" dirty="0" smtClean="0">
                <a:latin typeface="+mj-lt"/>
              </a:rPr>
              <a:t>March 3, 2010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u="sng" dirty="0" smtClean="0"/>
              <a:t>Creative Adaptation for Learning and National Braille Press </a:t>
            </a:r>
          </a:p>
          <a:p>
            <a:r>
              <a:rPr lang="en-GB" dirty="0" smtClean="0"/>
              <a:t>Let’s Learn Shapes with Shapely CAL</a:t>
            </a:r>
          </a:p>
          <a:p>
            <a:r>
              <a:rPr lang="en-GB" dirty="0" smtClean="0"/>
              <a:t>Humpty </a:t>
            </a:r>
            <a:r>
              <a:rPr lang="en-GB" dirty="0" err="1" smtClean="0"/>
              <a:t>Dumpty</a:t>
            </a:r>
            <a:r>
              <a:rPr lang="en-GB" dirty="0" smtClean="0"/>
              <a:t> and Other Touching Rhymes</a:t>
            </a:r>
          </a:p>
          <a:p>
            <a:r>
              <a:rPr lang="en-GB" dirty="0" smtClean="0"/>
              <a:t>Book Bag Project</a:t>
            </a:r>
          </a:p>
          <a:p>
            <a:endParaRPr lang="en-GB" dirty="0" smtClean="0"/>
          </a:p>
          <a:p>
            <a:pPr>
              <a:buNone/>
            </a:pPr>
            <a:r>
              <a:rPr lang="en-GB" u="sng" dirty="0" smtClean="0"/>
              <a:t>Hungry Fingers </a:t>
            </a:r>
          </a:p>
          <a:p>
            <a:pPr>
              <a:buNone/>
            </a:pPr>
            <a:endParaRPr lang="en-GB" dirty="0" smtClean="0"/>
          </a:p>
          <a:p>
            <a:pPr>
              <a:buFontTx/>
              <a:buNone/>
            </a:pPr>
            <a:r>
              <a:rPr lang="en-GB" dirty="0" smtClean="0"/>
              <a:t>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How it relates to literacy</a:t>
            </a:r>
          </a:p>
          <a:p>
            <a:r>
              <a:rPr lang="en-US" sz="4000" dirty="0" smtClean="0">
                <a:latin typeface="+mj-lt"/>
              </a:rPr>
              <a:t>When to start teaching </a:t>
            </a:r>
            <a:r>
              <a:rPr lang="en-US" sz="4000" dirty="0" err="1" smtClean="0">
                <a:latin typeface="+mj-lt"/>
              </a:rPr>
              <a:t>graphicacy</a:t>
            </a:r>
            <a:endParaRPr lang="en-US" sz="40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When Introducing TGs 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latin typeface="+mj-lt"/>
              </a:rPr>
              <a:t>recognize the developmental level of reader </a:t>
            </a:r>
          </a:p>
          <a:p>
            <a:r>
              <a:rPr lang="en-US" sz="3600" dirty="0" smtClean="0">
                <a:latin typeface="+mj-lt"/>
              </a:rPr>
              <a:t>verify reader’s grasp of basic concepts</a:t>
            </a:r>
          </a:p>
          <a:p>
            <a:r>
              <a:rPr lang="en-US" sz="3600" dirty="0" smtClean="0">
                <a:latin typeface="+mj-lt"/>
              </a:rPr>
              <a:t>assess experience in interpreting symbolic representation</a:t>
            </a:r>
            <a:endParaRPr lang="en-GB" sz="36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86387"/>
          </a:xfrm>
        </p:spPr>
        <p:txBody>
          <a:bodyPr/>
          <a:lstStyle/>
          <a:p>
            <a:r>
              <a:rPr lang="en-US" smtClean="0"/>
              <a:t>EXPERIENCE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makes the greatest impact</a:t>
            </a:r>
            <a:br>
              <a:rPr lang="en-US" smtClean="0"/>
            </a:br>
            <a:r>
              <a:rPr lang="en-US" smtClean="0"/>
              <a:t>on success of reading a TG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/>
              <a:t>BEGINNING CONCEPTS</a:t>
            </a:r>
            <a:br>
              <a:rPr lang="en-US" sz="4800"/>
            </a:br>
            <a:endParaRPr lang="en-US" sz="48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506662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692150"/>
            <a:ext cx="8229600" cy="5400675"/>
          </a:xfrm>
        </p:spPr>
        <p:txBody>
          <a:bodyPr/>
          <a:lstStyle/>
          <a:p>
            <a:pPr>
              <a:buFontTx/>
              <a:buNone/>
            </a:pPr>
            <a:r>
              <a:rPr lang="en-GB" sz="4000" smtClean="0"/>
              <a:t>As one- to two-year olds begin to navigate the environment (climb, scoot, roll, walk)</a:t>
            </a:r>
          </a:p>
          <a:p>
            <a:r>
              <a:rPr lang="en-GB" sz="4000" smtClean="0"/>
              <a:t>receptive language begins to build</a:t>
            </a:r>
          </a:p>
          <a:p>
            <a:r>
              <a:rPr lang="en-GB" sz="4000" smtClean="0"/>
              <a:t>understanding of orientation to self and to environment</a:t>
            </a:r>
            <a:r>
              <a:rPr lang="en-GB" smtClean="0"/>
              <a:t> </a:t>
            </a:r>
            <a:r>
              <a:rPr lang="en-GB" sz="4000" smtClean="0"/>
              <a:t>develops</a:t>
            </a:r>
            <a:r>
              <a:rPr lang="en-GB" smtClean="0"/>
              <a:t> 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Concepts that accompany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3600" smtClean="0"/>
              <a:t>up/down</a:t>
            </a:r>
          </a:p>
          <a:p>
            <a:r>
              <a:rPr lang="en-GB" sz="3600" smtClean="0"/>
              <a:t>beside/next to</a:t>
            </a:r>
          </a:p>
          <a:p>
            <a:r>
              <a:rPr lang="en-GB" sz="3600" smtClean="0"/>
              <a:t>above/below</a:t>
            </a:r>
          </a:p>
          <a:p>
            <a:r>
              <a:rPr lang="en-GB" sz="3600" smtClean="0"/>
              <a:t>behind/in front</a:t>
            </a:r>
          </a:p>
          <a:p>
            <a:r>
              <a:rPr lang="en-GB" sz="3600" smtClean="0"/>
              <a:t>over/under/on top of</a:t>
            </a:r>
          </a:p>
          <a:p>
            <a:r>
              <a:rPr lang="en-GB" sz="3600" smtClean="0"/>
              <a:t>in/out</a:t>
            </a:r>
          </a:p>
          <a:p>
            <a:endParaRPr lang="en-GB" sz="3600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8020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/>
              <a:t>Two-to three- year olds venture further into the environment, increase interaction with it, and develop constancy in space and spatial memory.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1275&quot;&gt;&lt;/object&gt;&lt;object type=&quot;2&quot; unique_id=&quot;11276&quot;&gt;&lt;object type=&quot;3&quot; unique_id=&quot;11277&quot;&gt;&lt;property id=&quot;20148&quot; value=&quot;5&quot;/&gt;&lt;property id=&quot;20300&quot; value=&quot;Slide 1 - &amp;quot;Graphicacy: &amp;#x0D;&amp;#x0A;Communicating Through Reading and Writing Graphics&amp;quot;&quot;/&gt;&lt;property id=&quot;20307&quot; value=&quot;257&quot;/&gt;&lt;/object&gt;&lt;object type=&quot;3&quot; unique_id=&quot;11280&quot;&gt;&lt;property id=&quot;20148&quot; value=&quot;5&quot;/&gt;&lt;property id=&quot;20300&quot; value=&quot;Slide 2 - &amp;quot;When Introducing TGs …&amp;quot;&quot;/&gt;&lt;property id=&quot;20307&quot; value=&quot;268&quot;/&gt;&lt;/object&gt;&lt;object type=&quot;3&quot; unique_id=&quot;11281&quot;&gt;&lt;property id=&quot;20148&quot; value=&quot;5&quot;/&gt;&lt;property id=&quot;20300&quot; value=&quot;Slide 3 - &amp;quot;EXPERIENCE &amp;#x0D;&amp;#x0A;&amp;#x0D;&amp;#x0A;makes the greatest impact&amp;#x0D;&amp;#x0A;on success of reading a TG&amp;quot;&quot;/&gt;&lt;property id=&quot;20307&quot; value=&quot;271&quot;/&gt;&lt;/object&gt;&lt;object type=&quot;3&quot; unique_id=&quot;11282&quot;&gt;&lt;property id=&quot;20148&quot; value=&quot;5&quot;/&gt;&lt;property id=&quot;20300&quot; value=&quot;Slide 4 - &amp;quot;BEGINNING CONCEPTS&amp;#x0D;&amp;#x0A;&amp;quot;&quot;/&gt;&lt;property id=&quot;20307&quot; value=&quot;256&quot;/&gt;&lt;/object&gt;&lt;object type=&quot;3&quot; unique_id=&quot;11283&quot;&gt;&lt;property id=&quot;20148&quot; value=&quot;5&quot;/&gt;&lt;property id=&quot;20300&quot; value=&quot;Slide 5&quot;/&gt;&lt;property id=&quot;20307&quot; value=&quot;272&quot;/&gt;&lt;/object&gt;&lt;object type=&quot;3&quot; unique_id=&quot;11284&quot;&gt;&lt;property id=&quot;20148&quot; value=&quot;5&quot;/&gt;&lt;property id=&quot;20300&quot; value=&quot;Slide 6 - &amp;quot;Concepts that accompany&amp;quot;&quot;/&gt;&lt;property id=&quot;20307&quot; value=&quot;273&quot;/&gt;&lt;/object&gt;&lt;object type=&quot;3&quot; unique_id=&quot;11285&quot;&gt;&lt;property id=&quot;20148&quot; value=&quot;5&quot;/&gt;&lt;property id=&quot;20300&quot; value=&quot;Slide 7 - &amp;quot;Two-to three- year olds venture further into the environment, increase interaction with it, and develop constancy i&quot;/&gt;&lt;property id=&quot;20307&quot; value=&quot;274&quot;/&gt;&lt;/object&gt;&lt;object type=&quot;3&quot; unique_id=&quot;11286&quot;&gt;&lt;property id=&quot;20148&quot; value=&quot;5&quot;/&gt;&lt;property id=&quot;20300&quot; value=&quot;Slide 8 - &amp;quot;New concepts:&amp;quot;&quot;/&gt;&lt;property id=&quot;20307&quot; value=&quot;275&quot;/&gt;&lt;/object&gt;&lt;object type=&quot;3&quot; unique_id=&quot;11287&quot;&gt;&lt;property id=&quot;20148&quot; value=&quot;5&quot;/&gt;&lt;property id=&quot;20300&quot; value=&quot;Slide 9 - &amp;quot;Behaviors and Activities&amp;quot;&quot;/&gt;&lt;property id=&quot;20307&quot; value=&quot;276&quot;/&gt;&lt;/object&gt;&lt;object type=&quot;3&quot; unique_id=&quot;11288&quot;&gt;&lt;property id=&quot;20148&quot; value=&quot;5&quot;/&gt;&lt;property id=&quot;20300&quot; value=&quot;Slide 10 - &amp;quot;&amp;#x0D;&amp;#x0A;&amp;#x0D;&amp;#x0A;&amp;#x0D;&amp;#x0A;Tactual perceptual skills &amp;#x0D;&amp;#x0A;&amp;quot;&quot;/&gt;&lt;property id=&quot;20307&quot; value=&quot;260&quot;/&gt;&lt;/object&gt;&lt;object type=&quot;3&quot; unique_id=&quot;11289&quot;&gt;&lt;property id=&quot;20148&quot; value=&quot;5&quot;/&gt;&lt;property id=&quot;20300&quot; value=&quot;Slide 11 - &amp;quot;&amp;#x0D;&amp;#x0A;Awareness of different views &amp;#x0D;&amp;#x0A;of an object&amp;#x0D;&amp;#x0A;&amp;quot;&quot;/&gt;&lt;property id=&quot;20307&quot; value=&quot;261&quot;/&gt;&lt;/object&gt;&lt;object type=&quot;3&quot; unique_id=&quot;11290&quot;&gt;&lt;property id=&quot;20148&quot; value=&quot;5&quot;/&gt;&lt;property id=&quot;20300&quot; value=&quot;Slide 12 - &amp;quot;Position in space&amp;quot;&quot;/&gt;&lt;property id=&quot;20307&quot; value=&quot;259&quot;/&gt;&lt;/object&gt;&lt;object type=&quot;3&quot; unique_id=&quot;11291&quot;&gt;&lt;property id=&quot;20148&quot; value=&quot;5&quot;/&gt;&lt;property id=&quot;20300&quot; value=&quot;Slide 13 - &amp;quot;&amp;#x0D;&amp;#x0A;&amp;#x0D;&amp;#x0A;A system for scanning the graphic&amp;#x0D;&amp;#x0A;&amp;quot;&quot;/&gt;&lt;property id=&quot;20307&quot; value=&quot;263&quot;/&gt;&lt;/object&gt;&lt;object type=&quot;3&quot; unique_id=&quot;11292&quot;&gt;&lt;property id=&quot;20148&quot; value=&quot;5&quot;/&gt;&lt;property id=&quot;20300&quot; value=&quot;Slide 14&quot;/&gt;&lt;property id=&quot;20307&quot; value=&quot;282&quot;/&gt;&lt;/object&gt;&lt;object type=&quot;3&quot; unique_id=&quot;11293&quot;&gt;&lt;property id=&quot;20148&quot; value=&quot;5&quot;/&gt;&lt;property id=&quot;20300&quot; value=&quot;Slide 15 - &amp;quot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&amp;#x0D;&amp;#x0A;Recognizing the graphic's separate components&amp;quot;&quot;/&gt;&lt;property id=&quot;20307&quot; value=&quot;278&quot;/&gt;&lt;/object&gt;&lt;object type=&quot;3&quot; unique_id=&quot;11294&quot;&gt;&lt;property id=&quot;20148&quot; value=&quot;5&quot;/&gt;&lt;property id=&quot;20300&quot; value=&quot;Slide 16 - &amp;quot;Resources&amp;quot;&quot;/&gt;&lt;property id=&quot;20307&quot; value=&quot;279&quot;/&gt;&lt;/object&gt;&lt;object type=&quot;3&quot; unique_id=&quot;11295&quot;&gt;&lt;property id=&quot;20148&quot; value=&quot;5&quot;/&gt;&lt;property id=&quot;20300&quot; value=&quot;Slide 17&quot;/&gt;&lt;property id=&quot;20307&quot; value=&quot;280&quot;/&gt;&lt;/object&gt;&lt;object type=&quot;3&quot; unique_id=&quot;11296&quot;&gt;&lt;property id=&quot;20148&quot; value=&quot;5&quot;/&gt;&lt;property id=&quot;20300&quot; value=&quot;Slide 18&quot;/&gt;&lt;property id=&quot;20307&quot; value=&quot;28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509</TotalTime>
  <Words>389</Words>
  <Application>Microsoft Office PowerPoint</Application>
  <PresentationFormat>On-screen Show (4:3)</PresentationFormat>
  <Paragraphs>108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Graphicacy:  Communicating Through Reading and Writing Graphics</vt:lpstr>
      <vt:lpstr>Virginia AER</vt:lpstr>
      <vt:lpstr>Importance</vt:lpstr>
      <vt:lpstr>When Introducing TGs …</vt:lpstr>
      <vt:lpstr>EXPERIENCE   makes the greatest impact on success of reading a TG</vt:lpstr>
      <vt:lpstr>BEGINNING CONCEPTS </vt:lpstr>
      <vt:lpstr>Slide 7</vt:lpstr>
      <vt:lpstr>Concepts that accompany</vt:lpstr>
      <vt:lpstr>Two-to three- year olds venture further into the environment, increase interaction with it, and develop constancy in space and spatial memory.</vt:lpstr>
      <vt:lpstr>New concepts:</vt:lpstr>
      <vt:lpstr>Behaviors and Activities</vt:lpstr>
      <vt:lpstr>   Tactual perceptual skills  </vt:lpstr>
      <vt:lpstr> Awareness of different views  of an object </vt:lpstr>
      <vt:lpstr>Position in space</vt:lpstr>
      <vt:lpstr>  A system for scanning the graphic </vt:lpstr>
      <vt:lpstr>Slide 16</vt:lpstr>
      <vt:lpstr>How many fingers?</vt:lpstr>
      <vt:lpstr>                        Recognizing the graphic's separate components</vt:lpstr>
      <vt:lpstr>Resources</vt:lpstr>
      <vt:lpstr>Slide 20</vt:lpstr>
    </vt:vector>
  </TitlesOfParts>
  <Company>RNIB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RNIB</dc:creator>
  <cp:lastModifiedBy>Lucia</cp:lastModifiedBy>
  <cp:revision>39</cp:revision>
  <dcterms:created xsi:type="dcterms:W3CDTF">2005-12-01T22:59:53Z</dcterms:created>
  <dcterms:modified xsi:type="dcterms:W3CDTF">2010-03-04T03:52:54Z</dcterms:modified>
</cp:coreProperties>
</file>